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0A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0720" autoAdjust="0"/>
  </p:normalViewPr>
  <p:slideViewPr>
    <p:cSldViewPr>
      <p:cViewPr varScale="1">
        <p:scale>
          <a:sx n="102" d="100"/>
          <a:sy n="102" d="100"/>
        </p:scale>
        <p:origin x="1260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0B2347B-F371-4B59-992D-BF136017EBD4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36FD648-97E3-4403-839A-90BFB34F6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065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935E72-9B82-4D21-A286-6E78ED3278A3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FC295-7663-40B8-9235-1490CABB6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372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Updated</a:t>
            </a:r>
            <a:r>
              <a:rPr lang="en-US" baseline="0" dirty="0" smtClean="0"/>
              <a:t> 8-18-15</a:t>
            </a:r>
            <a:r>
              <a:rPr lang="en-US" dirty="0" smtClean="0"/>
              <a:t>,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FC295-7663-40B8-9235-1490CABB681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5488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72595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756596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931072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676502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84431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683784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257867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411730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59148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161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367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419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282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10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20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455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875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042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174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453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PP_BlueBase_SloGo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734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olis.leg.state.or.us/liz/2017R1/Measures/Overview/HB2998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oregon.gov/highered/policy-collaboration/Pages/transfer-2998.asp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regon.gov/highered/policy-collaboration/Documents/Transfer-Credit/2998/08-State_%20Models_for_Foundational_Curricula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regon.gov/highered/policy-collaboration/Documents/Transfer-Credit/2998/05-2998_AAOT-OTM-xwalk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P_WhiteCover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914400" y="685800"/>
            <a:ext cx="7315200" cy="60960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HB 2998 Workgroup Update on Foundational Curricula</a:t>
            </a:r>
            <a:br>
              <a:rPr lang="en-US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04-04-2018</a:t>
            </a:r>
          </a:p>
        </p:txBody>
      </p:sp>
    </p:spTree>
    <p:extLst>
      <p:ext uri="{BB962C8B-B14F-4D97-AF65-F5344CB8AC3E}">
        <p14:creationId xmlns:p14="http://schemas.microsoft.com/office/powerpoint/2010/main" val="247447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/>
        </p:nvSpPr>
        <p:spPr>
          <a:xfrm>
            <a:off x="4908828" y="1875130"/>
            <a:ext cx="3857700" cy="226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" sz="4700">
                <a:solidFill>
                  <a:srgbClr val="FFFFFF"/>
                </a:solidFill>
              </a:rPr>
              <a:t>Questions?</a:t>
            </a:r>
            <a:endParaRPr sz="47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9" name="Shape 119" descr="PCC_primary_logo_reversed.eps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89345" y="5513023"/>
            <a:ext cx="1177200" cy="3666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Shape 110"/>
          <p:cNvSpPr txBox="1">
            <a:spLocks/>
          </p:cNvSpPr>
          <p:nvPr/>
        </p:nvSpPr>
        <p:spPr>
          <a:xfrm>
            <a:off x="457200" y="1063229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n-US" sz="4000" dirty="0" smtClean="0">
                <a:latin typeface="Arial"/>
                <a:ea typeface="Arial"/>
                <a:cs typeface="Arial"/>
                <a:sym typeface="Arial"/>
              </a:rPr>
              <a:t>Questions?</a:t>
            </a:r>
            <a:endParaRPr lang="en-US" sz="4000" dirty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8405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57200" y="1063229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" sz="3600">
                <a:latin typeface="Arial"/>
                <a:ea typeface="Arial"/>
                <a:cs typeface="Arial"/>
                <a:sym typeface="Arial"/>
              </a:rPr>
              <a:t>House Bill 2998 Statement</a:t>
            </a: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457200" y="2057400"/>
            <a:ext cx="7601700" cy="339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indent="-355600">
              <a:spcBef>
                <a:spcPts val="640"/>
              </a:spcBef>
              <a:buClr>
                <a:schemeClr val="dk1"/>
              </a:buClr>
              <a:buSzPts val="2000"/>
            </a:pPr>
            <a:r>
              <a:rPr lang="en" sz="2000" dirty="0">
                <a:latin typeface="Arial"/>
                <a:ea typeface="Arial"/>
                <a:cs typeface="Arial"/>
                <a:sym typeface="Arial"/>
              </a:rPr>
              <a:t>“Requires community colleges and public universities to establish foundational curriculum or foundational curricula for first year of coursework at public post-secondary institutions of education and establishes requirements for foundational curricula.”</a:t>
            </a:r>
            <a:endParaRPr sz="2000" dirty="0">
              <a:latin typeface="Arial"/>
              <a:ea typeface="Arial"/>
              <a:cs typeface="Arial"/>
              <a:sym typeface="Arial"/>
            </a:endParaRPr>
          </a:p>
          <a:p>
            <a:pPr marL="457200" indent="-355600">
              <a:spcBef>
                <a:spcPts val="0"/>
              </a:spcBef>
              <a:buClr>
                <a:schemeClr val="dk1"/>
              </a:buClr>
              <a:buSzPts val="2000"/>
            </a:pPr>
            <a:r>
              <a:rPr lang="en" sz="2000" dirty="0">
                <a:latin typeface="Arial"/>
                <a:ea typeface="Arial"/>
                <a:cs typeface="Arial"/>
                <a:sym typeface="Arial"/>
              </a:rPr>
              <a:t>Full house bill online </a:t>
            </a:r>
            <a:r>
              <a:rPr lang="en" sz="2000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here</a:t>
            </a:r>
            <a:endParaRPr sz="2000" dirty="0">
              <a:latin typeface="Arial"/>
              <a:ea typeface="Arial"/>
              <a:cs typeface="Arial"/>
              <a:sym typeface="Arial"/>
            </a:endParaRPr>
          </a:p>
          <a:p>
            <a:pPr marL="457200" indent="-355600">
              <a:spcBef>
                <a:spcPts val="0"/>
              </a:spcBef>
              <a:buSzPts val="2000"/>
            </a:pPr>
            <a:r>
              <a:rPr lang="en" sz="2000" dirty="0">
                <a:latin typeface="Arial"/>
                <a:ea typeface="Arial"/>
                <a:cs typeface="Arial"/>
                <a:sym typeface="Arial"/>
              </a:rPr>
              <a:t>HECC’s HB 2998 </a:t>
            </a:r>
            <a:r>
              <a:rPr lang="en" sz="2000" u="sng" dirty="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Information page</a:t>
            </a:r>
            <a:endParaRPr sz="2000" dirty="0">
              <a:latin typeface="Arial"/>
              <a:ea typeface="Arial"/>
              <a:cs typeface="Arial"/>
              <a:sym typeface="Arial"/>
            </a:endParaRPr>
          </a:p>
          <a:p>
            <a:pPr marL="0" indent="0">
              <a:spcBef>
                <a:spcPts val="1600"/>
              </a:spcBef>
              <a:buNone/>
            </a:pPr>
            <a:endParaRPr sz="2000" dirty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8368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457200" y="1063229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" sz="3600">
                <a:latin typeface="Arial"/>
                <a:ea typeface="Arial"/>
                <a:cs typeface="Arial"/>
                <a:sym typeface="Arial"/>
              </a:rPr>
              <a:t>HB 2998 Workgroup 1</a:t>
            </a: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457200" y="2057400"/>
            <a:ext cx="7601700" cy="339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indent="-355600">
              <a:spcBef>
                <a:spcPts val="640"/>
              </a:spcBef>
              <a:buClr>
                <a:schemeClr val="dk1"/>
              </a:buClr>
              <a:buSzPts val="2000"/>
            </a:pPr>
            <a:r>
              <a:rPr lang="en" sz="2000">
                <a:latin typeface="Arial"/>
                <a:ea typeface="Arial"/>
                <a:cs typeface="Arial"/>
                <a:sym typeface="Arial"/>
              </a:rPr>
              <a:t>Reviewed statewide transfer agreements at Alabama, Indiana, Colorado, and Arizona. (See this </a:t>
            </a:r>
            <a:r>
              <a:rPr lang="en" sz="20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document</a:t>
            </a:r>
            <a:r>
              <a:rPr lang="en" sz="2000">
                <a:latin typeface="Arial"/>
                <a:ea typeface="Arial"/>
                <a:cs typeface="Arial"/>
                <a:sym typeface="Arial"/>
              </a:rPr>
              <a:t> for further details.)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457200" indent="-355600">
              <a:spcBef>
                <a:spcPts val="0"/>
              </a:spcBef>
              <a:buSzPts val="2000"/>
            </a:pPr>
            <a:r>
              <a:rPr lang="en" sz="2000">
                <a:latin typeface="Arial"/>
                <a:ea typeface="Arial"/>
                <a:cs typeface="Arial"/>
                <a:sym typeface="Arial"/>
              </a:rPr>
              <a:t>Reviewed data for transfer, lost credits, and more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457200" indent="-355600">
              <a:spcBef>
                <a:spcPts val="0"/>
              </a:spcBef>
              <a:buSzPts val="2000"/>
            </a:pPr>
            <a:r>
              <a:rPr lang="en" sz="2000">
                <a:latin typeface="Arial"/>
                <a:ea typeface="Arial"/>
                <a:cs typeface="Arial"/>
                <a:sym typeface="Arial"/>
              </a:rPr>
              <a:t>Two subgroups: Foundational Curriculum Subgroup and Policy Subgroup</a:t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6285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457200" y="1063229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" sz="3600">
                <a:latin typeface="Arial"/>
                <a:ea typeface="Arial"/>
                <a:cs typeface="Arial"/>
                <a:sym typeface="Arial"/>
              </a:rPr>
              <a:t>Foundational Curriculum Subgroup</a:t>
            </a: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457200" y="2057400"/>
            <a:ext cx="7601700" cy="339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indent="-355600">
              <a:spcBef>
                <a:spcPts val="640"/>
              </a:spcBef>
              <a:buClr>
                <a:schemeClr val="dk1"/>
              </a:buClr>
              <a:buSzPts val="2000"/>
              <a:buFont typeface="Arial"/>
              <a:buChar char="•"/>
            </a:pPr>
            <a:r>
              <a:rPr lang="en" sz="2000">
                <a:latin typeface="Arial"/>
                <a:ea typeface="Arial"/>
                <a:cs typeface="Arial"/>
                <a:sym typeface="Arial"/>
              </a:rPr>
              <a:t>Where we started: AAOT/ OTM/ University “</a:t>
            </a:r>
            <a:r>
              <a:rPr lang="en" sz="20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Crosswalk</a:t>
            </a:r>
            <a:r>
              <a:rPr lang="en" sz="2000">
                <a:latin typeface="Arial"/>
                <a:ea typeface="Arial"/>
                <a:cs typeface="Arial"/>
                <a:sym typeface="Arial"/>
              </a:rPr>
              <a:t>”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457200" indent="-355600">
              <a:spcBef>
                <a:spcPts val="0"/>
              </a:spcBef>
              <a:buSzPts val="2000"/>
              <a:buFont typeface="Arial"/>
              <a:buChar char="•"/>
            </a:pPr>
            <a:r>
              <a:rPr lang="en" sz="2000">
                <a:latin typeface="Arial"/>
                <a:ea typeface="Arial"/>
                <a:cs typeface="Arial"/>
                <a:sym typeface="Arial"/>
              </a:rPr>
              <a:t>What we ended up with: Essentially a “mini” AAOT.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914400" lvl="1" indent="-355600">
              <a:spcBef>
                <a:spcPts val="0"/>
              </a:spcBef>
              <a:buSzPts val="2000"/>
              <a:buFont typeface="Arial"/>
              <a:buChar char="–"/>
            </a:pPr>
            <a:r>
              <a:rPr lang="en" sz="2000">
                <a:latin typeface="Arial"/>
                <a:ea typeface="Arial"/>
                <a:cs typeface="Arial"/>
                <a:sym typeface="Arial"/>
              </a:rPr>
              <a:t>30 credits that (as a block) will transfer across the state </a:t>
            </a:r>
            <a:r>
              <a:rPr lang="en" sz="2000" i="1">
                <a:latin typeface="Arial"/>
                <a:ea typeface="Arial"/>
                <a:cs typeface="Arial"/>
                <a:sym typeface="Arial"/>
              </a:rPr>
              <a:t>and count towards General Education requirements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914400" lvl="1" indent="-355600">
              <a:spcBef>
                <a:spcPts val="0"/>
              </a:spcBef>
              <a:buSzPts val="2000"/>
              <a:buFont typeface="Arial"/>
              <a:buChar char="–"/>
            </a:pPr>
            <a:r>
              <a:rPr lang="en" sz="2000">
                <a:latin typeface="Arial"/>
                <a:ea typeface="Arial"/>
                <a:cs typeface="Arial"/>
                <a:sym typeface="Arial"/>
              </a:rPr>
              <a:t>Outcomes-based, using the AAOT outcomes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914400" lvl="1" indent="-355600">
              <a:spcBef>
                <a:spcPts val="0"/>
              </a:spcBef>
              <a:buSzPts val="2000"/>
              <a:buFont typeface="Arial"/>
              <a:buChar char="–"/>
            </a:pPr>
            <a:r>
              <a:rPr lang="en" sz="2000">
                <a:latin typeface="Arial"/>
                <a:ea typeface="Arial"/>
                <a:cs typeface="Arial"/>
                <a:sym typeface="Arial"/>
              </a:rPr>
              <a:t>The USTAs will build on this foundation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914400" lvl="1" indent="-355600">
              <a:spcBef>
                <a:spcPts val="0"/>
              </a:spcBef>
              <a:buSzPts val="2000"/>
              <a:buFont typeface="Arial"/>
              <a:buChar char="–"/>
            </a:pPr>
            <a:r>
              <a:rPr lang="en" sz="2000">
                <a:latin typeface="Arial"/>
                <a:ea typeface="Arial"/>
                <a:cs typeface="Arial"/>
                <a:sym typeface="Arial"/>
              </a:rPr>
              <a:t>Two tracks: STEM majors and General Majors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457200" indent="-355600">
              <a:spcBef>
                <a:spcPts val="0"/>
              </a:spcBef>
              <a:buSzPts val="2000"/>
              <a:buFont typeface="Arial"/>
              <a:buChar char="•"/>
            </a:pPr>
            <a:r>
              <a:rPr lang="en" sz="2000">
                <a:latin typeface="Arial"/>
                <a:ea typeface="Arial"/>
                <a:cs typeface="Arial"/>
                <a:sym typeface="Arial"/>
              </a:rPr>
              <a:t>These are still being finalized; what follows is a</a:t>
            </a:r>
            <a:r>
              <a:rPr lang="en" sz="2000" i="1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2000">
                <a:latin typeface="Arial"/>
                <a:ea typeface="Arial"/>
                <a:cs typeface="Arial"/>
                <a:sym typeface="Arial"/>
              </a:rPr>
              <a:t>draft. The subjects have been voted on, but the wording in each category may still be edited.</a:t>
            </a:r>
            <a:r>
              <a:rPr lang="en" sz="1100">
                <a:latin typeface="Arial"/>
                <a:ea typeface="Arial"/>
                <a:cs typeface="Arial"/>
                <a:sym typeface="Arial"/>
              </a:rPr>
              <a:t> </a:t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7240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8" name="Shape 88"/>
          <p:cNvGraphicFramePr/>
          <p:nvPr>
            <p:extLst>
              <p:ext uri="{D42A27DB-BD31-4B8C-83A1-F6EECF244321}">
                <p14:modId xmlns:p14="http://schemas.microsoft.com/office/powerpoint/2010/main" val="1114404096"/>
              </p:ext>
            </p:extLst>
          </p:nvPr>
        </p:nvGraphicFramePr>
        <p:xfrm>
          <a:off x="739725" y="1017625"/>
          <a:ext cx="8099475" cy="4443804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2763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439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3839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810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/>
                        <a:t>Subject</a:t>
                      </a:r>
                      <a:endParaRPr sz="1200" b="1" dirty="0"/>
                    </a:p>
                  </a:txBody>
                  <a:tcPr marL="73025" marR="73025" marT="91425" marB="91425">
                    <a:lnB w="19050" cap="flat" cmpd="sng">
                      <a:solidFill>
                        <a:srgbClr val="C9C9C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/>
                        <a:t>Foundational Courses</a:t>
                      </a:r>
                      <a:endParaRPr sz="1200" b="1"/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/>
                        <a:t>For General Pathway</a:t>
                      </a:r>
                      <a:endParaRPr sz="1200" b="1"/>
                    </a:p>
                  </a:txBody>
                  <a:tcPr marL="73025" marR="73025" marT="91425" marB="91425">
                    <a:lnB w="19050" cap="flat" cmpd="sng">
                      <a:solidFill>
                        <a:srgbClr val="C9C9C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/>
                        <a:t>Foundational Courses</a:t>
                      </a:r>
                      <a:endParaRPr sz="1200" b="1"/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/>
                        <a:t>for STEM Pathway</a:t>
                      </a:r>
                      <a:endParaRPr sz="1200" b="1"/>
                    </a:p>
                  </a:txBody>
                  <a:tcPr marL="73025" marR="73025" marT="91425" marB="91425">
                    <a:lnB w="19050" cap="flat" cmpd="sng">
                      <a:solidFill>
                        <a:srgbClr val="C9C9C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41525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/>
                        <a:t>Writing</a:t>
                      </a:r>
                      <a:endParaRPr sz="1200" b="1"/>
                    </a:p>
                  </a:txBody>
                  <a:tcPr marL="73025" marR="73025" marT="91425" marB="91425">
                    <a:lnR w="12700" cap="flat" cmpd="sng">
                      <a:solidFill>
                        <a:srgbClr val="C9C9C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C9C9C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C9C9C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1 course (3-4 credits)</a:t>
                      </a:r>
                      <a:endParaRPr sz="1200"/>
                    </a:p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WR121</a:t>
                      </a:r>
                      <a:endParaRPr sz="1200"/>
                    </a:p>
                  </a:txBody>
                  <a:tcPr marL="73025" marR="73025" marT="91425" marB="91425">
                    <a:lnL w="12700" cap="flat" cmpd="sng">
                      <a:solidFill>
                        <a:srgbClr val="C9C9C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C9C9C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C9C9C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C9C9C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1 course (3-4 credits)</a:t>
                      </a:r>
                      <a:endParaRPr sz="1200"/>
                    </a:p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WR121</a:t>
                      </a:r>
                      <a:endParaRPr sz="1200"/>
                    </a:p>
                  </a:txBody>
                  <a:tcPr marL="73025" marR="73025" marT="91425" marB="91425">
                    <a:lnL w="12700" cap="flat" cmpd="sng">
                      <a:solidFill>
                        <a:srgbClr val="C9C9C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9050" cap="flat" cmpd="sng">
                      <a:solidFill>
                        <a:srgbClr val="C9C9C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C9C9C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96650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/>
                        <a:t>Arts &amp; Letters</a:t>
                      </a:r>
                      <a:endParaRPr sz="1200" b="1"/>
                    </a:p>
                  </a:txBody>
                  <a:tcPr marL="73025" marR="73025" marT="91425" marB="91425">
                    <a:lnR w="12700" cap="flat" cmpd="sng">
                      <a:solidFill>
                        <a:srgbClr val="C9C9C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C9C9C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C9C9C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2 courses (6-8 credits)</a:t>
                      </a:r>
                      <a:endParaRPr sz="1200"/>
                    </a:p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See list of AA/OT outcome courses.</a:t>
                      </a:r>
                      <a:endParaRPr sz="1200"/>
                    </a:p>
                  </a:txBody>
                  <a:tcPr marL="73025" marR="73025" marT="91425" marB="91425">
                    <a:lnL w="12700" cap="flat" cmpd="sng">
                      <a:solidFill>
                        <a:srgbClr val="C9C9C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C9C9C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C9C9C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C9C9C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2 courses (6-8 credits)</a:t>
                      </a:r>
                      <a:endParaRPr sz="1200"/>
                    </a:p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See list of AA/OT outcome courses.</a:t>
                      </a:r>
                      <a:endParaRPr sz="1200"/>
                    </a:p>
                  </a:txBody>
                  <a:tcPr marL="73025" marR="73025" marT="91425" marB="91425">
                    <a:lnL w="12700" cap="flat" cmpd="sng">
                      <a:solidFill>
                        <a:srgbClr val="C9C9C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>
                      <a:solidFill>
                        <a:srgbClr val="C9C9C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C9C9C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63775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/>
                        <a:t>Social Sciences</a:t>
                      </a:r>
                      <a:endParaRPr sz="1200" b="1"/>
                    </a:p>
                  </a:txBody>
                  <a:tcPr marL="73025" marR="73025" marT="91425" marB="91425">
                    <a:lnR w="12700" cap="flat" cmpd="sng">
                      <a:solidFill>
                        <a:srgbClr val="C9C9C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C9C9C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C9C9C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2 courses (6-8 credits)</a:t>
                      </a:r>
                      <a:endParaRPr sz="1200"/>
                    </a:p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See list of AA/OT outcome courses.</a:t>
                      </a:r>
                      <a:endParaRPr sz="1200"/>
                    </a:p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 </a:t>
                      </a:r>
                      <a:endParaRPr sz="1200"/>
                    </a:p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See your advisor for recommended courses.</a:t>
                      </a:r>
                      <a:endParaRPr sz="1200"/>
                    </a:p>
                  </a:txBody>
                  <a:tcPr marL="73025" marR="73025" marT="91425" marB="91425">
                    <a:lnL w="12700" cap="flat" cmpd="sng">
                      <a:solidFill>
                        <a:srgbClr val="C9C9C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C9C9C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C9C9C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C9C9C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2 courses (6-8 credits)</a:t>
                      </a:r>
                      <a:endParaRPr sz="1200"/>
                    </a:p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See list of AA/OT outcome courses.</a:t>
                      </a:r>
                      <a:endParaRPr sz="1200"/>
                    </a:p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 </a:t>
                      </a:r>
                      <a:endParaRPr sz="1200"/>
                    </a:p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 </a:t>
                      </a:r>
                      <a:endParaRPr sz="1200"/>
                    </a:p>
                  </a:txBody>
                  <a:tcPr marL="73025" marR="73025" marT="91425" marB="91425">
                    <a:lnL w="12700" cap="flat" cmpd="sng">
                      <a:solidFill>
                        <a:srgbClr val="C9C9C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>
                      <a:solidFill>
                        <a:srgbClr val="C9C9C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C9C9C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22700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/>
                        <a:t>Natural Sciences</a:t>
                      </a:r>
                      <a:endParaRPr sz="1200" b="1"/>
                    </a:p>
                  </a:txBody>
                  <a:tcPr marL="73025" marR="73025" marT="91425" marB="91425">
                    <a:lnR w="12700" cap="flat" cmpd="sng">
                      <a:solidFill>
                        <a:srgbClr val="C9C9C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C9C9C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C9C9C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2 courses with labs (8-10 credits)</a:t>
                      </a:r>
                      <a:endParaRPr sz="1200"/>
                    </a:p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See list of AA/OT outcome courses.</a:t>
                      </a:r>
                      <a:endParaRPr sz="1200"/>
                    </a:p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 </a:t>
                      </a:r>
                      <a:endParaRPr sz="1200"/>
                    </a:p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Non-majors level recommended.</a:t>
                      </a:r>
                      <a:endParaRPr sz="1200"/>
                    </a:p>
                  </a:txBody>
                  <a:tcPr marL="73025" marR="73025" marT="91425" marB="91425">
                    <a:lnL w="12700" cap="flat" cmpd="sng">
                      <a:solidFill>
                        <a:srgbClr val="C9C9C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C9C9C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C9C9C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C9C9C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2 courses with labs (8-10 credits)</a:t>
                      </a:r>
                      <a:endParaRPr sz="1200"/>
                    </a:p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See list of AA/OT outcome courses.</a:t>
                      </a:r>
                      <a:endParaRPr sz="1200"/>
                    </a:p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 </a:t>
                      </a:r>
                      <a:endParaRPr sz="1200"/>
                    </a:p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See your advisor for recommended courses.</a:t>
                      </a:r>
                      <a:endParaRPr sz="1200"/>
                    </a:p>
                  </a:txBody>
                  <a:tcPr marL="73025" marR="73025" marT="91425" marB="91425">
                    <a:lnL w="12700" cap="flat" cmpd="sng">
                      <a:solidFill>
                        <a:srgbClr val="C9C9C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>
                      <a:solidFill>
                        <a:srgbClr val="C9C9C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C9C9C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45800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/>
                        <a:t>Math</a:t>
                      </a:r>
                      <a:endParaRPr sz="1200" b="1"/>
                    </a:p>
                  </a:txBody>
                  <a:tcPr marL="73025" marR="73025" marT="91425" marB="91425">
                    <a:lnR w="12700" cap="flat" cmpd="sng">
                      <a:solidFill>
                        <a:srgbClr val="C9C9C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C9C9C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1 course (4-5 credits)</a:t>
                      </a:r>
                      <a:endParaRPr sz="1200"/>
                    </a:p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See list of AA/OT outcome courses.</a:t>
                      </a:r>
                      <a:endParaRPr sz="1200"/>
                    </a:p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 </a:t>
                      </a:r>
                      <a:endParaRPr sz="1200"/>
                    </a:p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See your advisor for recommended courses.</a:t>
                      </a:r>
                      <a:endParaRPr sz="1200"/>
                    </a:p>
                  </a:txBody>
                  <a:tcPr marL="73025" marR="73025" marT="91425" marB="91425">
                    <a:lnL w="12700" cap="flat" cmpd="sng">
                      <a:solidFill>
                        <a:srgbClr val="C9C9C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C9C9C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C9C9C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1 course (4-5 credits)</a:t>
                      </a:r>
                      <a:endParaRPr sz="1200" dirty="0"/>
                    </a:p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See list of AA/OT outcome courses</a:t>
                      </a:r>
                      <a:endParaRPr sz="1200" dirty="0"/>
                    </a:p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 </a:t>
                      </a:r>
                      <a:endParaRPr sz="1200" dirty="0"/>
                    </a:p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See your advisor for recommended courses.</a:t>
                      </a:r>
                      <a:endParaRPr sz="1200" dirty="0"/>
                    </a:p>
                  </a:txBody>
                  <a:tcPr marL="73025" marR="73025" marT="91425" marB="91425">
                    <a:lnL w="12700" cap="flat" cmpd="sng">
                      <a:solidFill>
                        <a:srgbClr val="C9C9C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>
                      <a:solidFill>
                        <a:srgbClr val="C9C9C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037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3" name="Shape 93"/>
          <p:cNvGraphicFramePr/>
          <p:nvPr>
            <p:extLst>
              <p:ext uri="{D42A27DB-BD31-4B8C-83A1-F6EECF244321}">
                <p14:modId xmlns:p14="http://schemas.microsoft.com/office/powerpoint/2010/main" val="2006686604"/>
              </p:ext>
            </p:extLst>
          </p:nvPr>
        </p:nvGraphicFramePr>
        <p:xfrm>
          <a:off x="1109200" y="1125950"/>
          <a:ext cx="7349000" cy="430310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1312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0907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127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7250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/>
                        <a:t>Subject</a:t>
                      </a:r>
                      <a:endParaRPr sz="1200" b="1"/>
                    </a:p>
                  </a:txBody>
                  <a:tcPr marL="73025" marR="73025" marT="91425" marB="91425">
                    <a:lnB w="19050" cap="flat" cmpd="sng">
                      <a:solidFill>
                        <a:srgbClr val="C9C9C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/>
                        <a:t>Foundational Courses</a:t>
                      </a:r>
                      <a:endParaRPr sz="1200" b="1"/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/>
                        <a:t>For General Pathway</a:t>
                      </a:r>
                      <a:endParaRPr sz="1200" b="1"/>
                    </a:p>
                  </a:txBody>
                  <a:tcPr marL="73025" marR="73025" marT="91425" marB="91425">
                    <a:lnB w="19050" cap="flat" cmpd="sng">
                      <a:solidFill>
                        <a:srgbClr val="C9C9C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/>
                        <a:t>Foundational Courses</a:t>
                      </a:r>
                      <a:endParaRPr sz="1200" b="1"/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/>
                        <a:t>for STEM Pathway</a:t>
                      </a:r>
                      <a:endParaRPr sz="1200" b="1"/>
                    </a:p>
                  </a:txBody>
                  <a:tcPr marL="73025" marR="73025" marT="91425" marB="91425">
                    <a:lnB w="19050" cap="flat" cmpd="sng">
                      <a:solidFill>
                        <a:srgbClr val="C9C9C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72600">
                <a:tc gridSpan="3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/>
                        <a:t>ADDITIONAL REQUIREMENTS</a:t>
                      </a:r>
                      <a:endParaRPr sz="1200" b="1"/>
                    </a:p>
                  </a:txBody>
                  <a:tcPr marL="73025" marR="73025" marT="91425" marB="91425">
                    <a:lnT w="19050" cap="flat" cmpd="sng">
                      <a:solidFill>
                        <a:srgbClr val="C9C9C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22725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/>
                        <a:t>Cultural Literacy</a:t>
                      </a:r>
                      <a:endParaRPr sz="1200" b="1"/>
                    </a:p>
                  </a:txBody>
                  <a:tcPr marL="73025" marR="73025" marT="91425" marB="91425">
                    <a:lnR w="12700" cap="flat" cmpd="sng">
                      <a:solidFill>
                        <a:srgbClr val="C9C9C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C9C9C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At least 1 required course must also meet the Cultural Literacy outcomes.</a:t>
                      </a:r>
                      <a:endParaRPr sz="1200"/>
                    </a:p>
                  </a:txBody>
                  <a:tcPr marL="73025" marR="73025" marT="91425" marB="91425">
                    <a:lnL w="12700" cap="flat" cmpd="sng">
                      <a:solidFill>
                        <a:srgbClr val="C9C9C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C9C9C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C9C9C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At least 1 required course must also meet the Cultural Literacy outcomes.</a:t>
                      </a:r>
                      <a:endParaRPr sz="1200"/>
                    </a:p>
                  </a:txBody>
                  <a:tcPr marL="73025" marR="73025" marT="91425" marB="91425">
                    <a:lnL w="12700" cap="flat" cmpd="sng">
                      <a:solidFill>
                        <a:srgbClr val="C9C9C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C9C9C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254025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/>
                        <a:t>At Least 30 Total Credits</a:t>
                      </a:r>
                      <a:endParaRPr sz="1200" b="1"/>
                    </a:p>
                  </a:txBody>
                  <a:tcPr marL="73025" marR="73025" marT="91425" marB="91425">
                    <a:lnR w="12700" cap="flat" cmpd="sng">
                      <a:solidFill>
                        <a:srgbClr val="C9C9C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C9C9C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If the credit total for the required courses is less than 30 credits, select a course of your choice from the AA/OT outcome courses.</a:t>
                      </a:r>
                      <a:endParaRPr sz="1200"/>
                    </a:p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 </a:t>
                      </a:r>
                      <a:endParaRPr sz="1200"/>
                    </a:p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See an advisor for recommended courses.</a:t>
                      </a:r>
                      <a:endParaRPr sz="1200"/>
                    </a:p>
                  </a:txBody>
                  <a:tcPr marL="73025" marR="73025" marT="91425" marB="91425">
                    <a:lnL w="12700" cap="flat" cmpd="sng">
                      <a:solidFill>
                        <a:srgbClr val="C9C9C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C9C9C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C9C9C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If the credit total for the required courses is less than 30 credits, select a course of your choice from the AA/OT outcome courses.</a:t>
                      </a:r>
                      <a:endParaRPr sz="1200"/>
                    </a:p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 </a:t>
                      </a:r>
                      <a:endParaRPr sz="1200"/>
                    </a:p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See an advisor for recommended courses.</a:t>
                      </a:r>
                      <a:endParaRPr sz="1200"/>
                    </a:p>
                  </a:txBody>
                  <a:tcPr marL="73025" marR="73025" marT="91425" marB="91425">
                    <a:lnL w="12700" cap="flat" cmpd="sng">
                      <a:solidFill>
                        <a:srgbClr val="C9C9C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>
                      <a:solidFill>
                        <a:srgbClr val="C9C9C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72600">
                <a:tc gridSpan="3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/>
                        <a:t>COMPLETED FOUNDATIONAL CURRICULA</a:t>
                      </a:r>
                      <a:endParaRPr sz="1200" b="1"/>
                    </a:p>
                  </a:txBody>
                  <a:tcPr marL="73025" marR="73025" marT="91425" marB="91425"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C9C9C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56150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/>
                        <a:t>Total</a:t>
                      </a:r>
                      <a:endParaRPr sz="1200" b="1"/>
                    </a:p>
                  </a:txBody>
                  <a:tcPr marL="73025" marR="73025" marT="91425" marB="91425">
                    <a:lnR w="12700" cap="flat" cmpd="sng">
                      <a:solidFill>
                        <a:srgbClr val="C9C9C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C9C9C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C9C9C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At least 8 courses (at least 30 credits)</a:t>
                      </a:r>
                      <a:endParaRPr sz="1200"/>
                    </a:p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 </a:t>
                      </a:r>
                      <a:endParaRPr sz="1200"/>
                    </a:p>
                  </a:txBody>
                  <a:tcPr marL="73025" marR="73025" marT="91425" marB="91425">
                    <a:lnL w="12700" cap="flat" cmpd="sng">
                      <a:solidFill>
                        <a:srgbClr val="C9C9C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C9C9C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C9C9C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C9C9C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At least 8 courses (at least 30 credits)</a:t>
                      </a:r>
                      <a:endParaRPr sz="1200" dirty="0"/>
                    </a:p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 </a:t>
                      </a:r>
                      <a:endParaRPr sz="1200" dirty="0"/>
                    </a:p>
                  </a:txBody>
                  <a:tcPr marL="73025" marR="73025" marT="91425" marB="91425">
                    <a:lnL w="12700" cap="flat" cmpd="sng">
                      <a:solidFill>
                        <a:srgbClr val="C9C9C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>
                      <a:solidFill>
                        <a:srgbClr val="C9C9C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C9C9C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914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457200" y="1063229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" sz="3600">
                <a:latin typeface="Arial"/>
                <a:ea typeface="Arial"/>
                <a:cs typeface="Arial"/>
                <a:sym typeface="Arial"/>
              </a:rPr>
              <a:t>Upcoming USTAs</a:t>
            </a: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457200" y="2057400"/>
            <a:ext cx="7601700" cy="339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indent="-355600">
              <a:spcBef>
                <a:spcPts val="640"/>
              </a:spcBef>
              <a:buClr>
                <a:schemeClr val="dk1"/>
              </a:buClr>
              <a:buSzPts val="2000"/>
              <a:buFont typeface="Arial"/>
              <a:buChar char="•"/>
            </a:pPr>
            <a:r>
              <a:rPr lang="en" sz="2000">
                <a:latin typeface="Arial"/>
                <a:ea typeface="Arial"/>
                <a:cs typeface="Arial"/>
                <a:sym typeface="Arial"/>
              </a:rPr>
              <a:t>Unified Statewide Transfer Agreements (USTAs)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457200" indent="-355600">
              <a:spcBef>
                <a:spcPts val="0"/>
              </a:spcBef>
              <a:buClr>
                <a:schemeClr val="dk1"/>
              </a:buClr>
              <a:buSzPts val="2000"/>
              <a:buFont typeface="Arial"/>
              <a:buChar char="•"/>
            </a:pPr>
            <a:r>
              <a:rPr lang="en" sz="2000">
                <a:latin typeface="Arial"/>
                <a:ea typeface="Arial"/>
                <a:cs typeface="Arial"/>
                <a:sym typeface="Arial"/>
              </a:rPr>
              <a:t>Scheduled to have 3 per year, until every major course of study is complete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457200" indent="-355600">
              <a:spcBef>
                <a:spcPts val="0"/>
              </a:spcBef>
              <a:buClr>
                <a:schemeClr val="dk1"/>
              </a:buClr>
              <a:buSzPts val="2000"/>
              <a:buFont typeface="Arial"/>
              <a:buChar char="•"/>
            </a:pPr>
            <a:r>
              <a:rPr lang="en" sz="2000">
                <a:latin typeface="Arial"/>
                <a:ea typeface="Arial"/>
                <a:cs typeface="Arial"/>
                <a:sym typeface="Arial"/>
              </a:rPr>
              <a:t>Prioritized by various criteria (number of students transferring, projected job opportunities, excess credits, etc.)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457200" indent="-355600">
              <a:spcBef>
                <a:spcPts val="0"/>
              </a:spcBef>
              <a:buClr>
                <a:schemeClr val="dk1"/>
              </a:buClr>
              <a:buSzPts val="2000"/>
              <a:buFont typeface="Arial"/>
              <a:buChar char="•"/>
            </a:pPr>
            <a:r>
              <a:rPr lang="en" sz="2000">
                <a:latin typeface="Arial"/>
                <a:ea typeface="Arial"/>
                <a:cs typeface="Arial"/>
                <a:sym typeface="Arial"/>
              </a:rPr>
              <a:t>First 4 USTAs: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914400" lvl="1" indent="-355600">
              <a:spcBef>
                <a:spcPts val="0"/>
              </a:spcBef>
              <a:buSzPts val="2000"/>
              <a:buFont typeface="Arial"/>
              <a:buChar char="–"/>
            </a:pPr>
            <a:r>
              <a:rPr lang="en" sz="2000">
                <a:latin typeface="Arial"/>
                <a:ea typeface="Arial"/>
                <a:cs typeface="Arial"/>
                <a:sym typeface="Arial"/>
              </a:rPr>
              <a:t>Biology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914400" lvl="1" indent="-355600">
              <a:spcBef>
                <a:spcPts val="0"/>
              </a:spcBef>
              <a:buSzPts val="2000"/>
              <a:buFont typeface="Arial"/>
              <a:buChar char="–"/>
            </a:pPr>
            <a:r>
              <a:rPr lang="en" sz="2000">
                <a:latin typeface="Arial"/>
                <a:ea typeface="Arial"/>
                <a:cs typeface="Arial"/>
                <a:sym typeface="Arial"/>
              </a:rPr>
              <a:t>Business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914400" lvl="1" indent="-355600">
              <a:spcBef>
                <a:spcPts val="0"/>
              </a:spcBef>
              <a:buSzPts val="2000"/>
              <a:buFont typeface="Arial"/>
              <a:buChar char="–"/>
            </a:pPr>
            <a:r>
              <a:rPr lang="en" sz="2000">
                <a:latin typeface="Arial"/>
                <a:ea typeface="Arial"/>
                <a:cs typeface="Arial"/>
                <a:sym typeface="Arial"/>
              </a:rPr>
              <a:t>Education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914400" lvl="1" indent="-355600">
              <a:spcBef>
                <a:spcPts val="0"/>
              </a:spcBef>
              <a:buSzPts val="2000"/>
              <a:buFont typeface="Arial"/>
              <a:buChar char="–"/>
            </a:pPr>
            <a:r>
              <a:rPr lang="en" sz="2000">
                <a:latin typeface="Arial"/>
                <a:ea typeface="Arial"/>
                <a:cs typeface="Arial"/>
                <a:sym typeface="Arial"/>
              </a:rPr>
              <a:t>English</a:t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9302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457200" y="1063229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" sz="3600">
                <a:latin typeface="Arial"/>
                <a:ea typeface="Arial"/>
                <a:cs typeface="Arial"/>
                <a:sym typeface="Arial"/>
              </a:rPr>
              <a:t>General Timeline</a:t>
            </a: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457200" y="2057400"/>
            <a:ext cx="7601700" cy="339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indent="-355600">
              <a:spcBef>
                <a:spcPts val="640"/>
              </a:spcBef>
              <a:buClr>
                <a:schemeClr val="dk1"/>
              </a:buClr>
              <a:buSzPts val="2000"/>
              <a:buFont typeface="Arial"/>
              <a:buChar char="•"/>
            </a:pPr>
            <a:r>
              <a:rPr lang="en" sz="2000">
                <a:latin typeface="Arial"/>
                <a:ea typeface="Arial"/>
                <a:cs typeface="Arial"/>
                <a:sym typeface="Arial"/>
              </a:rPr>
              <a:t>February 2018: Foundational Curricula and report ready to be submitted to the Legislative Assembly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457200" indent="-355600">
              <a:spcBef>
                <a:spcPts val="0"/>
              </a:spcBef>
              <a:buSzPts val="2000"/>
              <a:buFont typeface="Arial"/>
              <a:buChar char="•"/>
            </a:pPr>
            <a:r>
              <a:rPr lang="en" sz="2000">
                <a:latin typeface="Arial"/>
                <a:ea typeface="Arial"/>
                <a:cs typeface="Arial"/>
                <a:sym typeface="Arial"/>
              </a:rPr>
              <a:t>March 2018: First 3 USTAs determined (4 were chosen)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914400" lvl="1" indent="-355600">
              <a:spcBef>
                <a:spcPts val="0"/>
              </a:spcBef>
              <a:buSzPts val="2000"/>
              <a:buFont typeface="Arial"/>
              <a:buChar char="–"/>
            </a:pPr>
            <a:r>
              <a:rPr lang="en" sz="2000">
                <a:latin typeface="Arial"/>
                <a:ea typeface="Arial"/>
                <a:cs typeface="Arial"/>
                <a:sym typeface="Arial"/>
              </a:rPr>
              <a:t>Legislation states that these should be developed at a rate of 3 transfer agreements per year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1371600" lvl="2" indent="-355600">
              <a:spcBef>
                <a:spcPts val="0"/>
              </a:spcBef>
              <a:buSzPts val="2000"/>
              <a:buFont typeface="Arial"/>
              <a:buChar char="•"/>
            </a:pPr>
            <a:r>
              <a:rPr lang="en" sz="2000">
                <a:latin typeface="Arial"/>
                <a:ea typeface="Arial"/>
                <a:cs typeface="Arial"/>
                <a:sym typeface="Arial"/>
              </a:rPr>
              <a:t>December 2018: USTA 1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1371600" lvl="2" indent="-355600">
              <a:spcBef>
                <a:spcPts val="0"/>
              </a:spcBef>
              <a:buSzPts val="2000"/>
              <a:buFont typeface="Arial"/>
              <a:buChar char="•"/>
            </a:pPr>
            <a:r>
              <a:rPr lang="en" sz="2000">
                <a:latin typeface="Arial"/>
                <a:ea typeface="Arial"/>
                <a:cs typeface="Arial"/>
                <a:sym typeface="Arial"/>
              </a:rPr>
              <a:t>April 2019: USTA 2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1371600" lvl="2" indent="-355600">
              <a:spcBef>
                <a:spcPts val="0"/>
              </a:spcBef>
              <a:buSzPts val="2000"/>
              <a:buFont typeface="Arial"/>
              <a:buChar char="•"/>
            </a:pPr>
            <a:r>
              <a:rPr lang="en" sz="2000">
                <a:latin typeface="Arial"/>
                <a:ea typeface="Arial"/>
                <a:cs typeface="Arial"/>
                <a:sym typeface="Arial"/>
              </a:rPr>
              <a:t>December 2019: USTA 3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0" indent="0">
              <a:spcBef>
                <a:spcPts val="640"/>
              </a:spcBef>
              <a:buNone/>
            </a:pP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6766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457200" y="1063229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" sz="4000" dirty="0">
                <a:latin typeface="Arial"/>
                <a:ea typeface="Arial"/>
                <a:cs typeface="Arial"/>
                <a:sym typeface="Arial"/>
              </a:rPr>
              <a:t>How will this affect the CC?</a:t>
            </a:r>
            <a:endParaRPr sz="40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457200" y="2057400"/>
            <a:ext cx="7388400" cy="339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indent="-393700">
              <a:spcBef>
                <a:spcPts val="640"/>
              </a:spcBef>
              <a:buSzPts val="2600"/>
            </a:pPr>
            <a:r>
              <a:rPr lang="en" sz="2600">
                <a:latin typeface="Arial"/>
                <a:ea typeface="Arial"/>
                <a:cs typeface="Arial"/>
                <a:sym typeface="Arial"/>
              </a:rPr>
              <a:t>It’s likely that courses that are part of the FC and/or on the AAOT list will be updated annually. </a:t>
            </a:r>
            <a:endParaRPr sz="2600">
              <a:latin typeface="Arial"/>
              <a:ea typeface="Arial"/>
              <a:cs typeface="Arial"/>
              <a:sym typeface="Arial"/>
            </a:endParaRPr>
          </a:p>
          <a:p>
            <a:pPr marL="457200" indent="-393700">
              <a:spcBef>
                <a:spcPts val="0"/>
              </a:spcBef>
              <a:buSzPts val="2600"/>
            </a:pPr>
            <a:r>
              <a:rPr lang="en" sz="2600">
                <a:latin typeface="Arial"/>
                <a:ea typeface="Arial"/>
                <a:cs typeface="Arial"/>
                <a:sym typeface="Arial"/>
              </a:rPr>
              <a:t>For us, this may involve re-evaluating Gen. Ed. status when course revisions are submitted. (This aligns well with the other work with Gen. Ed.)</a:t>
            </a:r>
            <a:endParaRPr sz="260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4114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</TotalTime>
  <Words>694</Words>
  <Application>Microsoft Office PowerPoint</Application>
  <PresentationFormat>On-screen Show (4:3)</PresentationFormat>
  <Paragraphs>104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HB 2998 Workgroup Update on Foundational Curricula  04-04-2018</vt:lpstr>
      <vt:lpstr>House Bill 2998 Statement</vt:lpstr>
      <vt:lpstr>HB 2998 Workgroup 1</vt:lpstr>
      <vt:lpstr>Foundational Curriculum Subgroup</vt:lpstr>
      <vt:lpstr>PowerPoint Presentation</vt:lpstr>
      <vt:lpstr>PowerPoint Presentation</vt:lpstr>
      <vt:lpstr>Upcoming USTAs</vt:lpstr>
      <vt:lpstr>General Timeline</vt:lpstr>
      <vt:lpstr>How will this affect the CC?</vt:lpstr>
      <vt:lpstr>PowerPoint Presentation</vt:lpstr>
    </vt:vector>
  </TitlesOfParts>
  <Company>Clackamas Community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</dc:creator>
  <cp:lastModifiedBy>David Plotkin</cp:lastModifiedBy>
  <cp:revision>89</cp:revision>
  <cp:lastPrinted>2015-07-23T19:36:20Z</cp:lastPrinted>
  <dcterms:created xsi:type="dcterms:W3CDTF">2015-07-20T21:46:48Z</dcterms:created>
  <dcterms:modified xsi:type="dcterms:W3CDTF">2018-04-19T22:42:47Z</dcterms:modified>
</cp:coreProperties>
</file>